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3B0C"/>
    <a:srgbClr val="167C18"/>
    <a:srgbClr val="134E1A"/>
    <a:srgbClr val="577550"/>
    <a:srgbClr val="D9DFCE"/>
    <a:srgbClr val="0D056F"/>
    <a:srgbClr val="D40A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312" autoAdjust="0"/>
    <p:restoredTop sz="94660"/>
  </p:normalViewPr>
  <p:slideViewPr>
    <p:cSldViewPr snapToGrid="0">
      <p:cViewPr>
        <p:scale>
          <a:sx n="100" d="100"/>
          <a:sy n="100" d="100"/>
        </p:scale>
        <p:origin x="2778" y="-7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34747-CBD7-4C35-99D3-2D1B6B56553D}" type="datetimeFigureOut">
              <a:rPr lang="th-TH" smtClean="0"/>
              <a:t>29/05/69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05C99-FBB8-41DC-BD7B-9641D589708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82418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34747-CBD7-4C35-99D3-2D1B6B56553D}" type="datetimeFigureOut">
              <a:rPr lang="th-TH" smtClean="0"/>
              <a:t>29/05/69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05C99-FBB8-41DC-BD7B-9641D589708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912607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34747-CBD7-4C35-99D3-2D1B6B56553D}" type="datetimeFigureOut">
              <a:rPr lang="th-TH" smtClean="0"/>
              <a:t>29/05/69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05C99-FBB8-41DC-BD7B-9641D589708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11331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34747-CBD7-4C35-99D3-2D1B6B56553D}" type="datetimeFigureOut">
              <a:rPr lang="th-TH" smtClean="0"/>
              <a:t>29/05/69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05C99-FBB8-41DC-BD7B-9641D589708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76200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34747-CBD7-4C35-99D3-2D1B6B56553D}" type="datetimeFigureOut">
              <a:rPr lang="th-TH" smtClean="0"/>
              <a:t>29/05/69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05C99-FBB8-41DC-BD7B-9641D589708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03513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34747-CBD7-4C35-99D3-2D1B6B56553D}" type="datetimeFigureOut">
              <a:rPr lang="th-TH" smtClean="0"/>
              <a:t>29/05/69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05C99-FBB8-41DC-BD7B-9641D589708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33363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34747-CBD7-4C35-99D3-2D1B6B56553D}" type="datetimeFigureOut">
              <a:rPr lang="th-TH" smtClean="0"/>
              <a:t>29/05/69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05C99-FBB8-41DC-BD7B-9641D589708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40287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34747-CBD7-4C35-99D3-2D1B6B56553D}" type="datetimeFigureOut">
              <a:rPr lang="th-TH" smtClean="0"/>
              <a:t>29/05/69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05C99-FBB8-41DC-BD7B-9641D589708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0561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34747-CBD7-4C35-99D3-2D1B6B56553D}" type="datetimeFigureOut">
              <a:rPr lang="th-TH" smtClean="0"/>
              <a:t>29/05/69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05C99-FBB8-41DC-BD7B-9641D589708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95882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34747-CBD7-4C35-99D3-2D1B6B56553D}" type="datetimeFigureOut">
              <a:rPr lang="th-TH" smtClean="0"/>
              <a:t>29/05/69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05C99-FBB8-41DC-BD7B-9641D589708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99483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34747-CBD7-4C35-99D3-2D1B6B56553D}" type="datetimeFigureOut">
              <a:rPr lang="th-TH" smtClean="0"/>
              <a:t>29/05/69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05C99-FBB8-41DC-BD7B-9641D589708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32025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734747-CBD7-4C35-99D3-2D1B6B56553D}" type="datetimeFigureOut">
              <a:rPr lang="th-TH" smtClean="0"/>
              <a:t>29/05/69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F05C99-FBB8-41DC-BD7B-9641D589708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81612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สี่เหลี่ยมผืนผ้า: มุมมนด้านทแยง 29">
            <a:extLst>
              <a:ext uri="{FF2B5EF4-FFF2-40B4-BE49-F238E27FC236}">
                <a16:creationId xmlns:a16="http://schemas.microsoft.com/office/drawing/2014/main" id="{EF1A76EF-B084-1ED5-619F-D4A3AED91B0C}"/>
              </a:ext>
            </a:extLst>
          </p:cNvPr>
          <p:cNvSpPr/>
          <p:nvPr/>
        </p:nvSpPr>
        <p:spPr>
          <a:xfrm>
            <a:off x="307350" y="414616"/>
            <a:ext cx="6835048" cy="9375998"/>
          </a:xfrm>
          <a:prstGeom prst="round2DiagRect">
            <a:avLst>
              <a:gd name="adj1" fmla="val 6105"/>
              <a:gd name="adj2" fmla="val 0"/>
            </a:avLst>
          </a:prstGeom>
          <a:noFill/>
          <a:ln>
            <a:solidFill>
              <a:srgbClr val="167C1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7" name="กลุ่ม 6">
            <a:extLst>
              <a:ext uri="{FF2B5EF4-FFF2-40B4-BE49-F238E27FC236}">
                <a16:creationId xmlns:a16="http://schemas.microsoft.com/office/drawing/2014/main" id="{1692AF08-0F51-A4C2-A9D9-5E5E12EC5201}"/>
              </a:ext>
            </a:extLst>
          </p:cNvPr>
          <p:cNvGrpSpPr/>
          <p:nvPr/>
        </p:nvGrpSpPr>
        <p:grpSpPr>
          <a:xfrm>
            <a:off x="0" y="4180500"/>
            <a:ext cx="7559675" cy="2800350"/>
            <a:chOff x="0" y="4180500"/>
            <a:chExt cx="7559675" cy="2800350"/>
          </a:xfrm>
          <a:solidFill>
            <a:srgbClr val="134E1A"/>
          </a:solidFill>
        </p:grpSpPr>
        <p:sp>
          <p:nvSpPr>
            <p:cNvPr id="4" name="สี่เหลี่ยมผืนผ้า 3">
              <a:extLst>
                <a:ext uri="{FF2B5EF4-FFF2-40B4-BE49-F238E27FC236}">
                  <a16:creationId xmlns:a16="http://schemas.microsoft.com/office/drawing/2014/main" id="{B5C716F1-203A-C4BF-84FB-FD406FB898A0}"/>
                </a:ext>
              </a:extLst>
            </p:cNvPr>
            <p:cNvSpPr/>
            <p:nvPr/>
          </p:nvSpPr>
          <p:spPr>
            <a:xfrm>
              <a:off x="0" y="4180500"/>
              <a:ext cx="4876800" cy="280035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5" name="สี่เหลี่ยมผืนผ้า 4">
              <a:extLst>
                <a:ext uri="{FF2B5EF4-FFF2-40B4-BE49-F238E27FC236}">
                  <a16:creationId xmlns:a16="http://schemas.microsoft.com/office/drawing/2014/main" id="{FE2E7A02-F22B-5DA6-1D69-C666BC3D39D0}"/>
                </a:ext>
              </a:extLst>
            </p:cNvPr>
            <p:cNvSpPr/>
            <p:nvPr/>
          </p:nvSpPr>
          <p:spPr>
            <a:xfrm>
              <a:off x="0" y="4419600"/>
              <a:ext cx="7559675" cy="45719"/>
            </a:xfrm>
            <a:prstGeom prst="rect">
              <a:avLst/>
            </a:prstGeom>
            <a:solidFill>
              <a:srgbClr val="D9DFC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" name="สี่เหลี่ยมผืนผ้า 5">
              <a:extLst>
                <a:ext uri="{FF2B5EF4-FFF2-40B4-BE49-F238E27FC236}">
                  <a16:creationId xmlns:a16="http://schemas.microsoft.com/office/drawing/2014/main" id="{27622AB2-9347-3AE1-CB0E-C6BF108C1CB7}"/>
                </a:ext>
              </a:extLst>
            </p:cNvPr>
            <p:cNvSpPr/>
            <p:nvPr/>
          </p:nvSpPr>
          <p:spPr>
            <a:xfrm>
              <a:off x="0" y="6686550"/>
              <a:ext cx="7559675" cy="45719"/>
            </a:xfrm>
            <a:prstGeom prst="rect">
              <a:avLst/>
            </a:prstGeom>
            <a:solidFill>
              <a:srgbClr val="D9DFC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2" name="วงรี 1">
            <a:extLst>
              <a:ext uri="{FF2B5EF4-FFF2-40B4-BE49-F238E27FC236}">
                <a16:creationId xmlns:a16="http://schemas.microsoft.com/office/drawing/2014/main" id="{AE49EAED-1210-B3D1-B63F-AFF6532D0027}"/>
              </a:ext>
            </a:extLst>
          </p:cNvPr>
          <p:cNvSpPr/>
          <p:nvPr/>
        </p:nvSpPr>
        <p:spPr>
          <a:xfrm>
            <a:off x="3314700" y="3409949"/>
            <a:ext cx="5400000" cy="5400000"/>
          </a:xfrm>
          <a:prstGeom prst="ellipse">
            <a:avLst/>
          </a:prstGeom>
          <a:solidFill>
            <a:srgbClr val="134E1A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วงรี 2">
            <a:extLst>
              <a:ext uri="{FF2B5EF4-FFF2-40B4-BE49-F238E27FC236}">
                <a16:creationId xmlns:a16="http://schemas.microsoft.com/office/drawing/2014/main" id="{583594CB-8029-FA1E-2779-7F1D579FCF8E}"/>
              </a:ext>
            </a:extLst>
          </p:cNvPr>
          <p:cNvSpPr/>
          <p:nvPr/>
        </p:nvSpPr>
        <p:spPr>
          <a:xfrm>
            <a:off x="3494700" y="3547264"/>
            <a:ext cx="5040000" cy="50400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dirty="0">
                <a:solidFill>
                  <a:schemeClr val="tx1"/>
                </a:solidFill>
              </a:rPr>
              <a:t>(รูป อสม.)</a:t>
            </a:r>
            <a:endParaRPr lang="th-TH" dirty="0">
              <a:solidFill>
                <a:schemeClr val="tx1"/>
              </a:solidFill>
            </a:endParaRPr>
          </a:p>
        </p:txBody>
      </p:sp>
      <p:sp>
        <p:nvSpPr>
          <p:cNvPr id="8" name="สี่เหลี่ยมผืนผ้า 7">
            <a:extLst>
              <a:ext uri="{FF2B5EF4-FFF2-40B4-BE49-F238E27FC236}">
                <a16:creationId xmlns:a16="http://schemas.microsoft.com/office/drawing/2014/main" id="{7F9FD21F-983A-0A1E-2BED-864E51D07C1C}"/>
              </a:ext>
            </a:extLst>
          </p:cNvPr>
          <p:cNvSpPr/>
          <p:nvPr/>
        </p:nvSpPr>
        <p:spPr>
          <a:xfrm>
            <a:off x="0" y="10134600"/>
            <a:ext cx="7559675" cy="557213"/>
          </a:xfrm>
          <a:prstGeom prst="rect">
            <a:avLst/>
          </a:prstGeom>
          <a:solidFill>
            <a:srgbClr val="134E1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สี่เหลี่ยมผืนผ้า 9">
            <a:extLst>
              <a:ext uri="{FF2B5EF4-FFF2-40B4-BE49-F238E27FC236}">
                <a16:creationId xmlns:a16="http://schemas.microsoft.com/office/drawing/2014/main" id="{CA9758C4-ED67-66A1-1AA3-80F497703E31}"/>
              </a:ext>
            </a:extLst>
          </p:cNvPr>
          <p:cNvSpPr/>
          <p:nvPr/>
        </p:nvSpPr>
        <p:spPr>
          <a:xfrm rot="1797599">
            <a:off x="5314964" y="-688493"/>
            <a:ext cx="3238500" cy="1512269"/>
          </a:xfrm>
          <a:prstGeom prst="rect">
            <a:avLst/>
          </a:prstGeom>
          <a:solidFill>
            <a:srgbClr val="134E1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17" name="กลุ่ม 16">
            <a:extLst>
              <a:ext uri="{FF2B5EF4-FFF2-40B4-BE49-F238E27FC236}">
                <a16:creationId xmlns:a16="http://schemas.microsoft.com/office/drawing/2014/main" id="{84D5CEA9-67CF-2166-9A2A-3F273340EDBA}"/>
              </a:ext>
            </a:extLst>
          </p:cNvPr>
          <p:cNvGrpSpPr/>
          <p:nvPr/>
        </p:nvGrpSpPr>
        <p:grpSpPr>
          <a:xfrm>
            <a:off x="6772289" y="1732840"/>
            <a:ext cx="323850" cy="1132988"/>
            <a:chOff x="723900" y="1562100"/>
            <a:chExt cx="323850" cy="1132988"/>
          </a:xfrm>
        </p:grpSpPr>
        <p:sp>
          <p:nvSpPr>
            <p:cNvPr id="11" name="วงรี 10">
              <a:extLst>
                <a:ext uri="{FF2B5EF4-FFF2-40B4-BE49-F238E27FC236}">
                  <a16:creationId xmlns:a16="http://schemas.microsoft.com/office/drawing/2014/main" id="{F4448CDB-8722-86F3-E448-B2D328342E7E}"/>
                </a:ext>
              </a:extLst>
            </p:cNvPr>
            <p:cNvSpPr/>
            <p:nvPr/>
          </p:nvSpPr>
          <p:spPr>
            <a:xfrm>
              <a:off x="762000" y="1562100"/>
              <a:ext cx="285750" cy="3048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2" name="วงรี 11">
              <a:extLst>
                <a:ext uri="{FF2B5EF4-FFF2-40B4-BE49-F238E27FC236}">
                  <a16:creationId xmlns:a16="http://schemas.microsoft.com/office/drawing/2014/main" id="{5FFF709F-DCA5-CC1E-1DE2-818A5905B5F4}"/>
                </a:ext>
              </a:extLst>
            </p:cNvPr>
            <p:cNvSpPr/>
            <p:nvPr/>
          </p:nvSpPr>
          <p:spPr>
            <a:xfrm>
              <a:off x="723900" y="1571625"/>
              <a:ext cx="285750" cy="304800"/>
            </a:xfrm>
            <a:prstGeom prst="ellipse">
              <a:avLst/>
            </a:prstGeom>
            <a:solidFill>
              <a:srgbClr val="134E1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3" name="วงรี 12">
              <a:extLst>
                <a:ext uri="{FF2B5EF4-FFF2-40B4-BE49-F238E27FC236}">
                  <a16:creationId xmlns:a16="http://schemas.microsoft.com/office/drawing/2014/main" id="{1A330755-4C10-DC92-0FC3-D5DB1AC83AEE}"/>
                </a:ext>
              </a:extLst>
            </p:cNvPr>
            <p:cNvSpPr/>
            <p:nvPr/>
          </p:nvSpPr>
          <p:spPr>
            <a:xfrm>
              <a:off x="762000" y="1968495"/>
              <a:ext cx="285750" cy="3048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4" name="วงรี 13">
              <a:extLst>
                <a:ext uri="{FF2B5EF4-FFF2-40B4-BE49-F238E27FC236}">
                  <a16:creationId xmlns:a16="http://schemas.microsoft.com/office/drawing/2014/main" id="{D05D7A0A-DA09-1CC3-FB72-BCF247B71173}"/>
                </a:ext>
              </a:extLst>
            </p:cNvPr>
            <p:cNvSpPr/>
            <p:nvPr/>
          </p:nvSpPr>
          <p:spPr>
            <a:xfrm>
              <a:off x="723900" y="1978020"/>
              <a:ext cx="285750" cy="304800"/>
            </a:xfrm>
            <a:prstGeom prst="ellipse">
              <a:avLst/>
            </a:prstGeom>
            <a:solidFill>
              <a:srgbClr val="134E1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5" name="วงรี 14">
              <a:extLst>
                <a:ext uri="{FF2B5EF4-FFF2-40B4-BE49-F238E27FC236}">
                  <a16:creationId xmlns:a16="http://schemas.microsoft.com/office/drawing/2014/main" id="{15D45DD3-B60A-5050-04E1-CF87EFC25635}"/>
                </a:ext>
              </a:extLst>
            </p:cNvPr>
            <p:cNvSpPr/>
            <p:nvPr/>
          </p:nvSpPr>
          <p:spPr>
            <a:xfrm>
              <a:off x="762000" y="2380763"/>
              <a:ext cx="285750" cy="3048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6" name="วงรี 15">
              <a:extLst>
                <a:ext uri="{FF2B5EF4-FFF2-40B4-BE49-F238E27FC236}">
                  <a16:creationId xmlns:a16="http://schemas.microsoft.com/office/drawing/2014/main" id="{57A32176-D9CA-8AD9-FB89-A595D163454C}"/>
                </a:ext>
              </a:extLst>
            </p:cNvPr>
            <p:cNvSpPr/>
            <p:nvPr/>
          </p:nvSpPr>
          <p:spPr>
            <a:xfrm>
              <a:off x="723900" y="2390288"/>
              <a:ext cx="285750" cy="304800"/>
            </a:xfrm>
            <a:prstGeom prst="ellipse">
              <a:avLst/>
            </a:prstGeom>
            <a:solidFill>
              <a:srgbClr val="134E1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18" name="วงรี 17">
            <a:extLst>
              <a:ext uri="{FF2B5EF4-FFF2-40B4-BE49-F238E27FC236}">
                <a16:creationId xmlns:a16="http://schemas.microsoft.com/office/drawing/2014/main" id="{0F4B36C7-33C8-DEC3-46C0-2DBE758F2F93}"/>
              </a:ext>
            </a:extLst>
          </p:cNvPr>
          <p:cNvSpPr/>
          <p:nvPr/>
        </p:nvSpPr>
        <p:spPr>
          <a:xfrm>
            <a:off x="1256226" y="7362021"/>
            <a:ext cx="285750" cy="3048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9" name="วงรี 18">
            <a:extLst>
              <a:ext uri="{FF2B5EF4-FFF2-40B4-BE49-F238E27FC236}">
                <a16:creationId xmlns:a16="http://schemas.microsoft.com/office/drawing/2014/main" id="{0A00C797-E8FE-75F4-FD86-42462F610C7B}"/>
              </a:ext>
            </a:extLst>
          </p:cNvPr>
          <p:cNvSpPr/>
          <p:nvPr/>
        </p:nvSpPr>
        <p:spPr>
          <a:xfrm>
            <a:off x="1218126" y="7371546"/>
            <a:ext cx="285750" cy="304800"/>
          </a:xfrm>
          <a:prstGeom prst="ellipse">
            <a:avLst/>
          </a:prstGeom>
          <a:solidFill>
            <a:srgbClr val="134E1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0" name="วงรี 19">
            <a:extLst>
              <a:ext uri="{FF2B5EF4-FFF2-40B4-BE49-F238E27FC236}">
                <a16:creationId xmlns:a16="http://schemas.microsoft.com/office/drawing/2014/main" id="{5A05C7EA-271C-20DF-26A4-5B234914E552}"/>
              </a:ext>
            </a:extLst>
          </p:cNvPr>
          <p:cNvSpPr/>
          <p:nvPr/>
        </p:nvSpPr>
        <p:spPr>
          <a:xfrm>
            <a:off x="1773016" y="7362021"/>
            <a:ext cx="285750" cy="3048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1" name="วงรี 20">
            <a:extLst>
              <a:ext uri="{FF2B5EF4-FFF2-40B4-BE49-F238E27FC236}">
                <a16:creationId xmlns:a16="http://schemas.microsoft.com/office/drawing/2014/main" id="{C553C2A0-8339-27CD-D9B4-9B0F58EFDD6E}"/>
              </a:ext>
            </a:extLst>
          </p:cNvPr>
          <p:cNvSpPr/>
          <p:nvPr/>
        </p:nvSpPr>
        <p:spPr>
          <a:xfrm>
            <a:off x="1734916" y="7371546"/>
            <a:ext cx="285750" cy="304800"/>
          </a:xfrm>
          <a:prstGeom prst="ellipse">
            <a:avLst/>
          </a:prstGeom>
          <a:solidFill>
            <a:srgbClr val="134E1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2" name="วงรี 21">
            <a:extLst>
              <a:ext uri="{FF2B5EF4-FFF2-40B4-BE49-F238E27FC236}">
                <a16:creationId xmlns:a16="http://schemas.microsoft.com/office/drawing/2014/main" id="{86C38432-76B7-68A7-8AE1-EBED08EB245A}"/>
              </a:ext>
            </a:extLst>
          </p:cNvPr>
          <p:cNvSpPr/>
          <p:nvPr/>
        </p:nvSpPr>
        <p:spPr>
          <a:xfrm>
            <a:off x="2270092" y="7362021"/>
            <a:ext cx="285750" cy="3048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3" name="วงรี 22">
            <a:extLst>
              <a:ext uri="{FF2B5EF4-FFF2-40B4-BE49-F238E27FC236}">
                <a16:creationId xmlns:a16="http://schemas.microsoft.com/office/drawing/2014/main" id="{AA3493AF-07C9-EB2D-702B-C8A2782D44FB}"/>
              </a:ext>
            </a:extLst>
          </p:cNvPr>
          <p:cNvSpPr/>
          <p:nvPr/>
        </p:nvSpPr>
        <p:spPr>
          <a:xfrm>
            <a:off x="2231992" y="7371546"/>
            <a:ext cx="285750" cy="304800"/>
          </a:xfrm>
          <a:prstGeom prst="ellipse">
            <a:avLst/>
          </a:prstGeom>
          <a:solidFill>
            <a:srgbClr val="134E1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24" name="Picture 1">
            <a:extLst>
              <a:ext uri="{FF2B5EF4-FFF2-40B4-BE49-F238E27FC236}">
                <a16:creationId xmlns:a16="http://schemas.microsoft.com/office/drawing/2014/main" id="{38BA3268-A357-BE94-171E-6A4176A9BD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9443">
                        <a14:backgroundMark x1="74124" y1="15136" x2="74124" y2="15136"/>
                      </a14:backgroundRemoval>
                    </a14:imgEffect>
                  </a14:imgLayer>
                </a14:imgProps>
              </a:ext>
            </a:extLst>
          </a:blip>
          <a:srcRect r="65781"/>
          <a:stretch/>
        </p:blipFill>
        <p:spPr>
          <a:xfrm>
            <a:off x="1218126" y="8952231"/>
            <a:ext cx="817909" cy="766927"/>
          </a:xfrm>
          <a:prstGeom prst="rect">
            <a:avLst/>
          </a:prstGeom>
        </p:spPr>
      </p:pic>
      <p:pic>
        <p:nvPicPr>
          <p:cNvPr id="25" name="Picture 1">
            <a:extLst>
              <a:ext uri="{FF2B5EF4-FFF2-40B4-BE49-F238E27FC236}">
                <a16:creationId xmlns:a16="http://schemas.microsoft.com/office/drawing/2014/main" id="{137D5DA1-D00C-FF40-5ECF-3C16355FC7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9443">
                        <a14:backgroundMark x1="74124" y1="15136" x2="74124" y2="15136"/>
                      </a14:backgroundRemoval>
                    </a14:imgEffect>
                  </a14:imgLayer>
                </a14:imgProps>
              </a:ext>
            </a:extLst>
          </a:blip>
          <a:srcRect l="34652" r="32589"/>
          <a:stretch/>
        </p:blipFill>
        <p:spPr>
          <a:xfrm>
            <a:off x="435126" y="8952230"/>
            <a:ext cx="783000" cy="766927"/>
          </a:xfrm>
          <a:prstGeom prst="rect">
            <a:avLst/>
          </a:prstGeom>
        </p:spPr>
      </p:pic>
      <p:sp>
        <p:nvSpPr>
          <p:cNvPr id="27" name="กล่องข้อความ 26">
            <a:extLst>
              <a:ext uri="{FF2B5EF4-FFF2-40B4-BE49-F238E27FC236}">
                <a16:creationId xmlns:a16="http://schemas.microsoft.com/office/drawing/2014/main" id="{E0A8BB45-A9A7-D1A0-28A0-6EBCC0C05048}"/>
              </a:ext>
            </a:extLst>
          </p:cNvPr>
          <p:cNvSpPr txBox="1"/>
          <p:nvPr/>
        </p:nvSpPr>
        <p:spPr>
          <a:xfrm>
            <a:off x="436326" y="1180401"/>
            <a:ext cx="65550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dirty="0">
                <a:solidFill>
                  <a:srgbClr val="134E1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ompt" panose="00000500000000000000" pitchFamily="2" charset="-34"/>
                <a:cs typeface="Prompt" panose="00000500000000000000" pitchFamily="2" charset="-34"/>
              </a:rPr>
              <a:t>นวัตกรรม “</a:t>
            </a:r>
            <a:r>
              <a:rPr lang="en-US" sz="4000" b="1" dirty="0">
                <a:solidFill>
                  <a:srgbClr val="134E1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ompt" panose="00000500000000000000" pitchFamily="2" charset="-34"/>
                <a:cs typeface="Prompt" panose="00000500000000000000" pitchFamily="2" charset="-34"/>
              </a:rPr>
              <a:t>FAST FOR </a:t>
            </a:r>
            <a:br>
              <a:rPr lang="en-US" sz="4000" b="1" dirty="0">
                <a:solidFill>
                  <a:srgbClr val="134E1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ompt" panose="00000500000000000000" pitchFamily="2" charset="-34"/>
                <a:cs typeface="Prompt" panose="00000500000000000000" pitchFamily="2" charset="-34"/>
              </a:rPr>
            </a:br>
            <a:r>
              <a:rPr lang="en-US" sz="4000" b="1" dirty="0">
                <a:solidFill>
                  <a:srgbClr val="134E1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ompt" panose="00000500000000000000" pitchFamily="2" charset="-34"/>
                <a:cs typeface="Prompt" panose="00000500000000000000" pitchFamily="2" charset="-34"/>
              </a:rPr>
              <a:t>               TELE HEALTH</a:t>
            </a:r>
            <a:r>
              <a:rPr lang="th-TH" sz="4000" b="1" dirty="0">
                <a:solidFill>
                  <a:srgbClr val="134E1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ompt" panose="00000500000000000000" pitchFamily="2" charset="-34"/>
                <a:cs typeface="Prompt" panose="00000500000000000000" pitchFamily="2" charset="-34"/>
              </a:rPr>
              <a:t>”</a:t>
            </a:r>
          </a:p>
        </p:txBody>
      </p:sp>
      <p:sp>
        <p:nvSpPr>
          <p:cNvPr id="28" name="กล่องข้อความ 27">
            <a:extLst>
              <a:ext uri="{FF2B5EF4-FFF2-40B4-BE49-F238E27FC236}">
                <a16:creationId xmlns:a16="http://schemas.microsoft.com/office/drawing/2014/main" id="{5FE3D328-7F52-EE0E-C2F5-019849588235}"/>
              </a:ext>
            </a:extLst>
          </p:cNvPr>
          <p:cNvSpPr txBox="1"/>
          <p:nvPr/>
        </p:nvSpPr>
        <p:spPr>
          <a:xfrm>
            <a:off x="417277" y="2418869"/>
            <a:ext cx="66788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solidFill>
                  <a:srgbClr val="167C18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สาขาการบริการใน </a:t>
            </a:r>
            <a:r>
              <a:rPr lang="th-TH" sz="2800" dirty="0" err="1">
                <a:solidFill>
                  <a:srgbClr val="167C18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ศส</a:t>
            </a:r>
            <a:r>
              <a:rPr lang="th-TH" sz="2800" dirty="0">
                <a:solidFill>
                  <a:srgbClr val="167C18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มช.</a:t>
            </a:r>
            <a:br>
              <a:rPr lang="th-TH" sz="2800" dirty="0">
                <a:solidFill>
                  <a:srgbClr val="167C18"/>
                </a:solidFill>
                <a:latin typeface="Prompt" panose="00000500000000000000" pitchFamily="2" charset="-34"/>
                <a:cs typeface="Prompt" panose="00000500000000000000" pitchFamily="2" charset="-34"/>
              </a:rPr>
            </a:br>
            <a:r>
              <a:rPr lang="th-TH" sz="2800" dirty="0">
                <a:solidFill>
                  <a:srgbClr val="167C18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และการสร้างหลักประกันสุขภาพ</a:t>
            </a:r>
          </a:p>
        </p:txBody>
      </p:sp>
      <p:sp>
        <p:nvSpPr>
          <p:cNvPr id="29" name="กล่องข้อความ 28">
            <a:extLst>
              <a:ext uri="{FF2B5EF4-FFF2-40B4-BE49-F238E27FC236}">
                <a16:creationId xmlns:a16="http://schemas.microsoft.com/office/drawing/2014/main" id="{15A235DC-28EC-AFB2-CCE6-929C1855B86B}"/>
              </a:ext>
            </a:extLst>
          </p:cNvPr>
          <p:cNvSpPr txBox="1"/>
          <p:nvPr/>
        </p:nvSpPr>
        <p:spPr>
          <a:xfrm>
            <a:off x="394430" y="3382499"/>
            <a:ext cx="60325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solidFill>
                  <a:srgbClr val="134E1A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ประจำปีพุทธศักราช 2569</a:t>
            </a:r>
          </a:p>
        </p:txBody>
      </p:sp>
      <p:sp>
        <p:nvSpPr>
          <p:cNvPr id="31" name="กล่องข้อความ 30">
            <a:extLst>
              <a:ext uri="{FF2B5EF4-FFF2-40B4-BE49-F238E27FC236}">
                <a16:creationId xmlns:a16="http://schemas.microsoft.com/office/drawing/2014/main" id="{C4ADC0FB-2E4F-7D3F-4724-7181C7639E7F}"/>
              </a:ext>
            </a:extLst>
          </p:cNvPr>
          <p:cNvSpPr txBox="1"/>
          <p:nvPr/>
        </p:nvSpPr>
        <p:spPr>
          <a:xfrm>
            <a:off x="251553" y="4966442"/>
            <a:ext cx="69792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ompt" panose="00000500000000000000" pitchFamily="2" charset="-34"/>
                <a:cs typeface="Prompt" panose="00000500000000000000" pitchFamily="2" charset="-34"/>
              </a:rPr>
              <a:t>อสม. สมจิต จุลพงศ์</a:t>
            </a:r>
          </a:p>
        </p:txBody>
      </p:sp>
      <p:sp>
        <p:nvSpPr>
          <p:cNvPr id="32" name="กล่องข้อความ 31">
            <a:extLst>
              <a:ext uri="{FF2B5EF4-FFF2-40B4-BE49-F238E27FC236}">
                <a16:creationId xmlns:a16="http://schemas.microsoft.com/office/drawing/2014/main" id="{2A4DCB34-2D6C-2A7D-106D-498D0E2E6BA7}"/>
              </a:ext>
            </a:extLst>
          </p:cNvPr>
          <p:cNvSpPr txBox="1"/>
          <p:nvPr/>
        </p:nvSpPr>
        <p:spPr>
          <a:xfrm>
            <a:off x="264203" y="5452850"/>
            <a:ext cx="43228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ompt" panose="00000500000000000000" pitchFamily="2" charset="-34"/>
                <a:cs typeface="Prompt" panose="00000500000000000000" pitchFamily="2" charset="-34"/>
              </a:rPr>
              <a:t>อสม. ดีเด่นระดับเขต</a:t>
            </a:r>
          </a:p>
        </p:txBody>
      </p:sp>
      <p:sp>
        <p:nvSpPr>
          <p:cNvPr id="33" name="กล่องข้อความ 32">
            <a:extLst>
              <a:ext uri="{FF2B5EF4-FFF2-40B4-BE49-F238E27FC236}">
                <a16:creationId xmlns:a16="http://schemas.microsoft.com/office/drawing/2014/main" id="{66205A23-C688-1EEA-3AA6-5B878C60B55F}"/>
              </a:ext>
            </a:extLst>
          </p:cNvPr>
          <p:cNvSpPr txBox="1"/>
          <p:nvPr/>
        </p:nvSpPr>
        <p:spPr>
          <a:xfrm>
            <a:off x="251553" y="5875925"/>
            <a:ext cx="43228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ompt" panose="00000500000000000000" pitchFamily="2" charset="-34"/>
                <a:cs typeface="Prompt" panose="00000500000000000000" pitchFamily="2" charset="-34"/>
              </a:rPr>
              <a:t>จังหวัดชุมพร</a:t>
            </a:r>
          </a:p>
          <a:p>
            <a:endParaRPr lang="th-TH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pic>
        <p:nvPicPr>
          <p:cNvPr id="26" name="รูปภาพ 25">
            <a:extLst>
              <a:ext uri="{FF2B5EF4-FFF2-40B4-BE49-F238E27FC236}">
                <a16:creationId xmlns:a16="http://schemas.microsoft.com/office/drawing/2014/main" id="{72905234-352E-423D-A1A5-44948FFBC46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30" t="5752" r="22800" b="43780"/>
          <a:stretch/>
        </p:blipFill>
        <p:spPr>
          <a:xfrm>
            <a:off x="3361350" y="3367114"/>
            <a:ext cx="5339622" cy="53999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432723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9083">
              <a:srgbClr val="92D050"/>
            </a:gs>
            <a:gs pos="52000">
              <a:srgbClr val="167C18"/>
            </a:gs>
            <a:gs pos="0">
              <a:srgbClr val="134E1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สี่เหลี่ยมผืนผ้า: มุมมนด้านทแยง 8">
            <a:extLst>
              <a:ext uri="{FF2B5EF4-FFF2-40B4-BE49-F238E27FC236}">
                <a16:creationId xmlns:a16="http://schemas.microsoft.com/office/drawing/2014/main" id="{CFF6762B-37B4-22B7-2F61-0EA11D928CF5}"/>
              </a:ext>
            </a:extLst>
          </p:cNvPr>
          <p:cNvSpPr/>
          <p:nvPr/>
        </p:nvSpPr>
        <p:spPr>
          <a:xfrm>
            <a:off x="482675" y="-51584"/>
            <a:ext cx="7410045" cy="10507287"/>
          </a:xfrm>
          <a:prstGeom prst="round2DiagRect">
            <a:avLst>
              <a:gd name="adj1" fmla="val 14808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26" name="สี่เหลี่ยมผืนผ้า 25">
            <a:extLst>
              <a:ext uri="{FF2B5EF4-FFF2-40B4-BE49-F238E27FC236}">
                <a16:creationId xmlns:a16="http://schemas.microsoft.com/office/drawing/2014/main" id="{7DE49FB9-9A35-A72F-911C-9F24498508B4}"/>
              </a:ext>
            </a:extLst>
          </p:cNvPr>
          <p:cNvSpPr/>
          <p:nvPr/>
        </p:nvSpPr>
        <p:spPr>
          <a:xfrm>
            <a:off x="5519649" y="232756"/>
            <a:ext cx="1762298" cy="45719"/>
          </a:xfrm>
          <a:prstGeom prst="rect">
            <a:avLst/>
          </a:prstGeom>
          <a:gradFill flip="none" rotWithShape="1">
            <a:gsLst>
              <a:gs pos="99083">
                <a:srgbClr val="92D050"/>
              </a:gs>
              <a:gs pos="52000">
                <a:srgbClr val="167C18"/>
              </a:gs>
              <a:gs pos="0">
                <a:srgbClr val="134E1A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4" name="สี่เหลี่ยมผืนผ้า 33">
            <a:extLst>
              <a:ext uri="{FF2B5EF4-FFF2-40B4-BE49-F238E27FC236}">
                <a16:creationId xmlns:a16="http://schemas.microsoft.com/office/drawing/2014/main" id="{361E51D1-FC80-793E-F05D-20893F6597A4}"/>
              </a:ext>
            </a:extLst>
          </p:cNvPr>
          <p:cNvSpPr/>
          <p:nvPr/>
        </p:nvSpPr>
        <p:spPr>
          <a:xfrm rot="16200000">
            <a:off x="6423658" y="1091046"/>
            <a:ext cx="1762298" cy="45719"/>
          </a:xfrm>
          <a:prstGeom prst="rect">
            <a:avLst/>
          </a:prstGeom>
          <a:gradFill>
            <a:gsLst>
              <a:gs pos="99083">
                <a:srgbClr val="92D050"/>
              </a:gs>
              <a:gs pos="52000">
                <a:srgbClr val="167C18"/>
              </a:gs>
              <a:gs pos="0">
                <a:srgbClr val="134E1A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7" name="กล่องข้อความ 36">
            <a:extLst>
              <a:ext uri="{FF2B5EF4-FFF2-40B4-BE49-F238E27FC236}">
                <a16:creationId xmlns:a16="http://schemas.microsoft.com/office/drawing/2014/main" id="{A5C99F9F-1C7A-724D-77A6-612B4CD5122C}"/>
              </a:ext>
            </a:extLst>
          </p:cNvPr>
          <p:cNvSpPr txBox="1"/>
          <p:nvPr/>
        </p:nvSpPr>
        <p:spPr>
          <a:xfrm rot="16200000">
            <a:off x="4800599" y="4426833"/>
            <a:ext cx="50541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1400" dirty="0">
                <a:solidFill>
                  <a:srgbClr val="0B3B0C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นวัตกรรมสุขภาพภาคประชาชน ประจำปี 256</a:t>
            </a:r>
            <a:r>
              <a:rPr lang="en-US" sz="1400" dirty="0">
                <a:solidFill>
                  <a:srgbClr val="0B3B0C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9</a:t>
            </a:r>
            <a:endParaRPr lang="th-TH" sz="1400" dirty="0">
              <a:solidFill>
                <a:srgbClr val="0B3B0C"/>
              </a:solidFill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sp>
        <p:nvSpPr>
          <p:cNvPr id="38" name="กล่องข้อความ 37">
            <a:extLst>
              <a:ext uri="{FF2B5EF4-FFF2-40B4-BE49-F238E27FC236}">
                <a16:creationId xmlns:a16="http://schemas.microsoft.com/office/drawing/2014/main" id="{04C0950E-5BFD-6280-C564-CF0C6DC1F36D}"/>
              </a:ext>
            </a:extLst>
          </p:cNvPr>
          <p:cNvSpPr txBox="1"/>
          <p:nvPr/>
        </p:nvSpPr>
        <p:spPr>
          <a:xfrm>
            <a:off x="-182563" y="804372"/>
            <a:ext cx="792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>
                <a:solidFill>
                  <a:srgbClr val="167C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ompt" panose="00000500000000000000" pitchFamily="2" charset="-34"/>
                <a:cs typeface="Prompt" panose="00000500000000000000" pitchFamily="2" charset="-34"/>
              </a:rPr>
              <a:t>สาขาการบริการใน </a:t>
            </a:r>
            <a:r>
              <a:rPr lang="th-TH" sz="2400" b="1" dirty="0" err="1">
                <a:solidFill>
                  <a:srgbClr val="167C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ompt" panose="00000500000000000000" pitchFamily="2" charset="-34"/>
                <a:cs typeface="Prompt" panose="00000500000000000000" pitchFamily="2" charset="-34"/>
              </a:rPr>
              <a:t>ศส</a:t>
            </a:r>
            <a:r>
              <a:rPr lang="th-TH" sz="2400" b="1" dirty="0">
                <a:solidFill>
                  <a:srgbClr val="167C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ompt" panose="00000500000000000000" pitchFamily="2" charset="-34"/>
                <a:cs typeface="Prompt" panose="00000500000000000000" pitchFamily="2" charset="-34"/>
              </a:rPr>
              <a:t>มช. </a:t>
            </a:r>
            <a:br>
              <a:rPr lang="th-TH" sz="2400" b="1" dirty="0">
                <a:solidFill>
                  <a:srgbClr val="167C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ompt" panose="00000500000000000000" pitchFamily="2" charset="-34"/>
                <a:cs typeface="Prompt" panose="00000500000000000000" pitchFamily="2" charset="-34"/>
              </a:rPr>
            </a:br>
            <a:r>
              <a:rPr lang="th-TH" sz="2400" b="1" dirty="0">
                <a:solidFill>
                  <a:srgbClr val="167C1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ompt" panose="00000500000000000000" pitchFamily="2" charset="-34"/>
                <a:cs typeface="Prompt" panose="00000500000000000000" pitchFamily="2" charset="-34"/>
              </a:rPr>
              <a:t>และการสร้างหลักประกันสุขภาพ</a:t>
            </a:r>
          </a:p>
        </p:txBody>
      </p:sp>
      <p:grpSp>
        <p:nvGrpSpPr>
          <p:cNvPr id="27" name="กลุ่ม 26">
            <a:extLst>
              <a:ext uri="{FF2B5EF4-FFF2-40B4-BE49-F238E27FC236}">
                <a16:creationId xmlns:a16="http://schemas.microsoft.com/office/drawing/2014/main" id="{5BDFA42D-18DA-A706-C1AA-31EF224E3E0E}"/>
              </a:ext>
            </a:extLst>
          </p:cNvPr>
          <p:cNvGrpSpPr/>
          <p:nvPr/>
        </p:nvGrpSpPr>
        <p:grpSpPr>
          <a:xfrm>
            <a:off x="215597" y="1629716"/>
            <a:ext cx="4331462" cy="540000"/>
            <a:chOff x="215597" y="1667328"/>
            <a:chExt cx="4331462" cy="540000"/>
          </a:xfrm>
        </p:grpSpPr>
        <p:sp>
          <p:nvSpPr>
            <p:cNvPr id="40" name="สี่เหลี่ยมผืนผ้า: มุมมน 39">
              <a:extLst>
                <a:ext uri="{FF2B5EF4-FFF2-40B4-BE49-F238E27FC236}">
                  <a16:creationId xmlns:a16="http://schemas.microsoft.com/office/drawing/2014/main" id="{AC50D2EB-E64E-4447-8FA4-7F8C88E4F9B0}"/>
                </a:ext>
              </a:extLst>
            </p:cNvPr>
            <p:cNvSpPr/>
            <p:nvPr/>
          </p:nvSpPr>
          <p:spPr>
            <a:xfrm>
              <a:off x="218899" y="1695334"/>
              <a:ext cx="4328160" cy="483989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74283">
                  <a:srgbClr val="60AE39">
                    <a:alpha val="12000"/>
                  </a:srgbClr>
                </a:gs>
                <a:gs pos="99083">
                  <a:srgbClr val="92D050">
                    <a:alpha val="5000"/>
                  </a:srgbClr>
                </a:gs>
                <a:gs pos="38000">
                  <a:srgbClr val="167C18">
                    <a:alpha val="17000"/>
                  </a:srgbClr>
                </a:gs>
                <a:gs pos="2000">
                  <a:srgbClr val="134E1A">
                    <a:alpha val="21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1" name="กล่องข้อความ 40">
              <a:extLst>
                <a:ext uri="{FF2B5EF4-FFF2-40B4-BE49-F238E27FC236}">
                  <a16:creationId xmlns:a16="http://schemas.microsoft.com/office/drawing/2014/main" id="{B3606123-1597-B402-2026-C78584D33E87}"/>
                </a:ext>
              </a:extLst>
            </p:cNvPr>
            <p:cNvSpPr txBox="1"/>
            <p:nvPr/>
          </p:nvSpPr>
          <p:spPr>
            <a:xfrm>
              <a:off x="772157" y="1781524"/>
              <a:ext cx="24180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Prompt" panose="00000500000000000000" pitchFamily="2" charset="-34"/>
                  <a:cs typeface="Prompt" panose="00000500000000000000" pitchFamily="2" charset="-34"/>
                </a:rPr>
                <a:t>ชื่อนวัตกรรม</a:t>
              </a:r>
            </a:p>
          </p:txBody>
        </p:sp>
        <p:sp>
          <p:nvSpPr>
            <p:cNvPr id="42" name="วงรี 41">
              <a:extLst>
                <a:ext uri="{FF2B5EF4-FFF2-40B4-BE49-F238E27FC236}">
                  <a16:creationId xmlns:a16="http://schemas.microsoft.com/office/drawing/2014/main" id="{81356CFE-474D-CBAF-DB46-46F871385E1B}"/>
                </a:ext>
              </a:extLst>
            </p:cNvPr>
            <p:cNvSpPr/>
            <p:nvPr/>
          </p:nvSpPr>
          <p:spPr>
            <a:xfrm>
              <a:off x="215597" y="1667328"/>
              <a:ext cx="540000" cy="540000"/>
            </a:xfrm>
            <a:prstGeom prst="ellipse">
              <a:avLst/>
            </a:prstGeom>
            <a:solidFill>
              <a:srgbClr val="134E1A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43" name="กล่องข้อความ 42">
              <a:extLst>
                <a:ext uri="{FF2B5EF4-FFF2-40B4-BE49-F238E27FC236}">
                  <a16:creationId xmlns:a16="http://schemas.microsoft.com/office/drawing/2014/main" id="{497FBB88-7274-74A8-432A-527D3635214D}"/>
                </a:ext>
              </a:extLst>
            </p:cNvPr>
            <p:cNvSpPr txBox="1"/>
            <p:nvPr/>
          </p:nvSpPr>
          <p:spPr>
            <a:xfrm>
              <a:off x="263600" y="1731660"/>
              <a:ext cx="4381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Prompt" panose="00000500000000000000" pitchFamily="2" charset="-34"/>
                  <a:cs typeface="Prompt" panose="00000500000000000000" pitchFamily="2" charset="-34"/>
                </a:rPr>
                <a:t>1</a:t>
              </a:r>
            </a:p>
          </p:txBody>
        </p:sp>
      </p:grpSp>
      <p:grpSp>
        <p:nvGrpSpPr>
          <p:cNvPr id="10" name="กลุ่ม 9">
            <a:extLst>
              <a:ext uri="{FF2B5EF4-FFF2-40B4-BE49-F238E27FC236}">
                <a16:creationId xmlns:a16="http://schemas.microsoft.com/office/drawing/2014/main" id="{C6356BAD-DF57-9599-EC10-FEB4126EF28F}"/>
              </a:ext>
            </a:extLst>
          </p:cNvPr>
          <p:cNvGrpSpPr/>
          <p:nvPr/>
        </p:nvGrpSpPr>
        <p:grpSpPr>
          <a:xfrm>
            <a:off x="215597" y="3780242"/>
            <a:ext cx="4331462" cy="540000"/>
            <a:chOff x="215597" y="1695333"/>
            <a:chExt cx="4331462" cy="540000"/>
          </a:xfrm>
        </p:grpSpPr>
        <p:sp>
          <p:nvSpPr>
            <p:cNvPr id="11" name="สี่เหลี่ยมผืนผ้า: มุมมน 10">
              <a:extLst>
                <a:ext uri="{FF2B5EF4-FFF2-40B4-BE49-F238E27FC236}">
                  <a16:creationId xmlns:a16="http://schemas.microsoft.com/office/drawing/2014/main" id="{444DAEE4-EB76-9741-28EB-1B8707D19BE0}"/>
                </a:ext>
              </a:extLst>
            </p:cNvPr>
            <p:cNvSpPr/>
            <p:nvPr/>
          </p:nvSpPr>
          <p:spPr>
            <a:xfrm>
              <a:off x="218899" y="1723339"/>
              <a:ext cx="4328160" cy="483989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74283">
                  <a:srgbClr val="60AE39">
                    <a:alpha val="12000"/>
                  </a:srgbClr>
                </a:gs>
                <a:gs pos="99083">
                  <a:srgbClr val="92D050">
                    <a:alpha val="5000"/>
                  </a:srgbClr>
                </a:gs>
                <a:gs pos="38000">
                  <a:srgbClr val="167C18">
                    <a:alpha val="17000"/>
                  </a:srgbClr>
                </a:gs>
                <a:gs pos="2000">
                  <a:srgbClr val="134E1A">
                    <a:alpha val="21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2" name="กล่องข้อความ 11">
              <a:extLst>
                <a:ext uri="{FF2B5EF4-FFF2-40B4-BE49-F238E27FC236}">
                  <a16:creationId xmlns:a16="http://schemas.microsoft.com/office/drawing/2014/main" id="{15C4AC46-1404-E7EC-69C7-9F6AEDBF6C3C}"/>
                </a:ext>
              </a:extLst>
            </p:cNvPr>
            <p:cNvSpPr txBox="1"/>
            <p:nvPr/>
          </p:nvSpPr>
          <p:spPr>
            <a:xfrm>
              <a:off x="772157" y="1809529"/>
              <a:ext cx="24180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Prompt" panose="00000500000000000000" pitchFamily="2" charset="-34"/>
                  <a:cs typeface="Prompt" panose="00000500000000000000" pitchFamily="2" charset="-34"/>
                </a:rPr>
                <a:t>ข้อมูลส่วนตัว</a:t>
              </a:r>
            </a:p>
          </p:txBody>
        </p:sp>
        <p:sp>
          <p:nvSpPr>
            <p:cNvPr id="13" name="วงรี 12">
              <a:extLst>
                <a:ext uri="{FF2B5EF4-FFF2-40B4-BE49-F238E27FC236}">
                  <a16:creationId xmlns:a16="http://schemas.microsoft.com/office/drawing/2014/main" id="{E594D8D1-1006-0E36-CE1B-C3089BBF7E5E}"/>
                </a:ext>
              </a:extLst>
            </p:cNvPr>
            <p:cNvSpPr/>
            <p:nvPr/>
          </p:nvSpPr>
          <p:spPr>
            <a:xfrm>
              <a:off x="215597" y="1695333"/>
              <a:ext cx="540000" cy="540000"/>
            </a:xfrm>
            <a:prstGeom prst="ellipse">
              <a:avLst/>
            </a:prstGeom>
            <a:solidFill>
              <a:srgbClr val="134E1A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4" name="กล่องข้อความ 13">
              <a:extLst>
                <a:ext uri="{FF2B5EF4-FFF2-40B4-BE49-F238E27FC236}">
                  <a16:creationId xmlns:a16="http://schemas.microsoft.com/office/drawing/2014/main" id="{B92D5197-8CD0-70F5-5053-310F59710DEC}"/>
                </a:ext>
              </a:extLst>
            </p:cNvPr>
            <p:cNvSpPr txBox="1"/>
            <p:nvPr/>
          </p:nvSpPr>
          <p:spPr>
            <a:xfrm>
              <a:off x="263600" y="1759665"/>
              <a:ext cx="4381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Prompt" panose="00000500000000000000" pitchFamily="2" charset="-34"/>
                  <a:cs typeface="Prompt" panose="00000500000000000000" pitchFamily="2" charset="-34"/>
                </a:rPr>
                <a:t>2</a:t>
              </a:r>
            </a:p>
          </p:txBody>
        </p:sp>
      </p:grpSp>
      <p:grpSp>
        <p:nvGrpSpPr>
          <p:cNvPr id="15" name="กลุ่ม 14">
            <a:extLst>
              <a:ext uri="{FF2B5EF4-FFF2-40B4-BE49-F238E27FC236}">
                <a16:creationId xmlns:a16="http://schemas.microsoft.com/office/drawing/2014/main" id="{23F1DB1A-1F61-1FF6-A71C-BFF24B337B5A}"/>
              </a:ext>
            </a:extLst>
          </p:cNvPr>
          <p:cNvGrpSpPr/>
          <p:nvPr/>
        </p:nvGrpSpPr>
        <p:grpSpPr>
          <a:xfrm>
            <a:off x="215597" y="6265093"/>
            <a:ext cx="5651802" cy="540000"/>
            <a:chOff x="215597" y="1695333"/>
            <a:chExt cx="5651802" cy="540000"/>
          </a:xfrm>
        </p:grpSpPr>
        <p:sp>
          <p:nvSpPr>
            <p:cNvPr id="16" name="สี่เหลี่ยมผืนผ้า: มุมมน 15">
              <a:extLst>
                <a:ext uri="{FF2B5EF4-FFF2-40B4-BE49-F238E27FC236}">
                  <a16:creationId xmlns:a16="http://schemas.microsoft.com/office/drawing/2014/main" id="{133472F1-829A-6256-8669-84C963E3D531}"/>
                </a:ext>
              </a:extLst>
            </p:cNvPr>
            <p:cNvSpPr/>
            <p:nvPr/>
          </p:nvSpPr>
          <p:spPr>
            <a:xfrm>
              <a:off x="218899" y="1723339"/>
              <a:ext cx="4328160" cy="483989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74283">
                  <a:srgbClr val="60AE39">
                    <a:alpha val="12000"/>
                  </a:srgbClr>
                </a:gs>
                <a:gs pos="99083">
                  <a:srgbClr val="92D050">
                    <a:alpha val="5000"/>
                  </a:srgbClr>
                </a:gs>
                <a:gs pos="38000">
                  <a:srgbClr val="167C18">
                    <a:alpha val="17000"/>
                  </a:srgbClr>
                </a:gs>
                <a:gs pos="2000">
                  <a:srgbClr val="134E1A">
                    <a:alpha val="21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7" name="กล่องข้อความ 16">
              <a:extLst>
                <a:ext uri="{FF2B5EF4-FFF2-40B4-BE49-F238E27FC236}">
                  <a16:creationId xmlns:a16="http://schemas.microsoft.com/office/drawing/2014/main" id="{F36723E0-1719-AAD1-3AFD-1E086C8AEC21}"/>
                </a:ext>
              </a:extLst>
            </p:cNvPr>
            <p:cNvSpPr txBox="1"/>
            <p:nvPr/>
          </p:nvSpPr>
          <p:spPr>
            <a:xfrm>
              <a:off x="772156" y="1809529"/>
              <a:ext cx="50952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Prompt" panose="00000500000000000000" pitchFamily="2" charset="-34"/>
                  <a:cs typeface="Prompt" panose="00000500000000000000" pitchFamily="2" charset="-34"/>
                </a:rPr>
                <a:t>ที่มาและความสำคัญของการสร้างนวัตกรรม</a:t>
              </a:r>
            </a:p>
          </p:txBody>
        </p:sp>
        <p:sp>
          <p:nvSpPr>
            <p:cNvPr id="18" name="วงรี 17">
              <a:extLst>
                <a:ext uri="{FF2B5EF4-FFF2-40B4-BE49-F238E27FC236}">
                  <a16:creationId xmlns:a16="http://schemas.microsoft.com/office/drawing/2014/main" id="{CBD69FF6-C3F4-4B20-2363-17D0439B043F}"/>
                </a:ext>
              </a:extLst>
            </p:cNvPr>
            <p:cNvSpPr/>
            <p:nvPr/>
          </p:nvSpPr>
          <p:spPr>
            <a:xfrm>
              <a:off x="215597" y="1695333"/>
              <a:ext cx="540000" cy="540000"/>
            </a:xfrm>
            <a:prstGeom prst="ellipse">
              <a:avLst/>
            </a:prstGeom>
            <a:solidFill>
              <a:srgbClr val="134E1A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9" name="กล่องข้อความ 18">
              <a:extLst>
                <a:ext uri="{FF2B5EF4-FFF2-40B4-BE49-F238E27FC236}">
                  <a16:creationId xmlns:a16="http://schemas.microsoft.com/office/drawing/2014/main" id="{5FD8BFE9-EDFA-8A77-A5E0-7C049455617D}"/>
                </a:ext>
              </a:extLst>
            </p:cNvPr>
            <p:cNvSpPr txBox="1"/>
            <p:nvPr/>
          </p:nvSpPr>
          <p:spPr>
            <a:xfrm>
              <a:off x="263600" y="1759665"/>
              <a:ext cx="4381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Prompt" panose="00000500000000000000" pitchFamily="2" charset="-34"/>
                  <a:cs typeface="Prompt" panose="00000500000000000000" pitchFamily="2" charset="-34"/>
                </a:rPr>
                <a:t>3</a:t>
              </a:r>
            </a:p>
          </p:txBody>
        </p:sp>
      </p:grpSp>
      <p:sp>
        <p:nvSpPr>
          <p:cNvPr id="22" name="สี่เหลี่ยมผืนผ้า 21">
            <a:extLst>
              <a:ext uri="{FF2B5EF4-FFF2-40B4-BE49-F238E27FC236}">
                <a16:creationId xmlns:a16="http://schemas.microsoft.com/office/drawing/2014/main" id="{4455D038-AA5D-72CA-6C2C-B35BFF877DE2}"/>
              </a:ext>
            </a:extLst>
          </p:cNvPr>
          <p:cNvSpPr/>
          <p:nvPr/>
        </p:nvSpPr>
        <p:spPr>
          <a:xfrm>
            <a:off x="5765078" y="232756"/>
            <a:ext cx="1553034" cy="45719"/>
          </a:xfrm>
          <a:prstGeom prst="rect">
            <a:avLst/>
          </a:prstGeom>
          <a:gradFill flip="none" rotWithShape="1">
            <a:gsLst>
              <a:gs pos="99083">
                <a:srgbClr val="92D050"/>
              </a:gs>
              <a:gs pos="52000">
                <a:srgbClr val="167C18"/>
              </a:gs>
              <a:gs pos="0">
                <a:srgbClr val="134E1A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3" name="สี่เหลี่ยมผืนผ้า 22">
            <a:extLst>
              <a:ext uri="{FF2B5EF4-FFF2-40B4-BE49-F238E27FC236}">
                <a16:creationId xmlns:a16="http://schemas.microsoft.com/office/drawing/2014/main" id="{12259187-D2B0-EF8F-F7F8-1655B9F017B7}"/>
              </a:ext>
            </a:extLst>
          </p:cNvPr>
          <p:cNvSpPr/>
          <p:nvPr/>
        </p:nvSpPr>
        <p:spPr>
          <a:xfrm rot="16200000">
            <a:off x="6520253" y="989768"/>
            <a:ext cx="1553034" cy="45719"/>
          </a:xfrm>
          <a:prstGeom prst="rect">
            <a:avLst/>
          </a:prstGeom>
          <a:gradFill flip="none" rotWithShape="1">
            <a:gsLst>
              <a:gs pos="99083">
                <a:srgbClr val="92D050"/>
              </a:gs>
              <a:gs pos="52000">
                <a:srgbClr val="167C18"/>
              </a:gs>
              <a:gs pos="0">
                <a:srgbClr val="134E1A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5" name="กล่องข้อความ 24">
            <a:extLst>
              <a:ext uri="{FF2B5EF4-FFF2-40B4-BE49-F238E27FC236}">
                <a16:creationId xmlns:a16="http://schemas.microsoft.com/office/drawing/2014/main" id="{47FCF660-C1FC-F8C6-0591-B008A64D9FF5}"/>
              </a:ext>
            </a:extLst>
          </p:cNvPr>
          <p:cNvSpPr txBox="1"/>
          <p:nvPr/>
        </p:nvSpPr>
        <p:spPr>
          <a:xfrm>
            <a:off x="2187989" y="361486"/>
            <a:ext cx="31836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800" b="1" dirty="0">
                <a:solidFill>
                  <a:srgbClr val="0B3B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ompt" panose="00000500000000000000" pitchFamily="2" charset="-34"/>
                <a:cs typeface="Prompt" panose="00000500000000000000" pitchFamily="2" charset="-34"/>
              </a:rPr>
              <a:t>นวัตกรรม</a:t>
            </a:r>
            <a:endParaRPr lang="th-TH" sz="2800" dirty="0"/>
          </a:p>
        </p:txBody>
      </p:sp>
      <p:cxnSp>
        <p:nvCxnSpPr>
          <p:cNvPr id="29" name="ตัวเชื่อมต่อตรง 28">
            <a:extLst>
              <a:ext uri="{FF2B5EF4-FFF2-40B4-BE49-F238E27FC236}">
                <a16:creationId xmlns:a16="http://schemas.microsoft.com/office/drawing/2014/main" id="{48011CF5-1D0C-5864-F676-0247CF5C7E07}"/>
              </a:ext>
            </a:extLst>
          </p:cNvPr>
          <p:cNvCxnSpPr>
            <a:cxnSpLocks/>
          </p:cNvCxnSpPr>
          <p:nvPr/>
        </p:nvCxnSpPr>
        <p:spPr>
          <a:xfrm>
            <a:off x="1009371" y="1636898"/>
            <a:ext cx="5540931" cy="0"/>
          </a:xfrm>
          <a:prstGeom prst="line">
            <a:avLst/>
          </a:prstGeom>
          <a:ln w="19050">
            <a:solidFill>
              <a:srgbClr val="167C18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สี่เหลี่ยมผืนผ้า 1">
            <a:extLst>
              <a:ext uri="{FF2B5EF4-FFF2-40B4-BE49-F238E27FC236}">
                <a16:creationId xmlns:a16="http://schemas.microsoft.com/office/drawing/2014/main" id="{E086B7F4-A528-4065-8860-96D362F4A880}"/>
              </a:ext>
            </a:extLst>
          </p:cNvPr>
          <p:cNvSpPr/>
          <p:nvPr/>
        </p:nvSpPr>
        <p:spPr>
          <a:xfrm>
            <a:off x="619933" y="2156674"/>
            <a:ext cx="3590294" cy="4715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b="1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“</a:t>
            </a:r>
            <a:r>
              <a:rPr lang="en-US" sz="2800" b="1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FAST FOR TELE HEALTH</a:t>
            </a:r>
            <a:r>
              <a:rPr lang="th-TH" sz="2800" b="1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”</a:t>
            </a:r>
          </a:p>
        </p:txBody>
      </p:sp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D1AF4418-485A-4E25-BA80-CBE0E8441B02}"/>
              </a:ext>
            </a:extLst>
          </p:cNvPr>
          <p:cNvSpPr txBox="1"/>
          <p:nvPr/>
        </p:nvSpPr>
        <p:spPr>
          <a:xfrm>
            <a:off x="709709" y="4359427"/>
            <a:ext cx="635610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latin typeface="AngsanaUPC" panose="02020603050405020304" pitchFamily="18" charset="-34"/>
                <a:cs typeface="AngsanaUPC" panose="02020603050405020304" pitchFamily="18" charset="-34"/>
              </a:rPr>
              <a:t>นางสมจิต จุลพงศ์</a:t>
            </a:r>
          </a:p>
          <a:p>
            <a:r>
              <a:rPr lang="th-TH" b="1" dirty="0">
                <a:latin typeface="AngsanaUPC" panose="02020603050405020304" pitchFamily="18" charset="-34"/>
                <a:cs typeface="AngsanaUPC" panose="02020603050405020304" pitchFamily="18" charset="-34"/>
              </a:rPr>
              <a:t>เกิดวันที่  </a:t>
            </a:r>
            <a:r>
              <a:rPr lang="th-TH" dirty="0">
                <a:latin typeface="AngsanaUPC" panose="02020603050405020304" pitchFamily="18" charset="-34"/>
                <a:cs typeface="AngsanaUPC" panose="02020603050405020304" pitchFamily="18" charset="-34"/>
              </a:rPr>
              <a:t>13 มีนาคม 2524 อายุ 44 ปี</a:t>
            </a:r>
          </a:p>
          <a:p>
            <a:r>
              <a:rPr lang="th-TH" b="1" dirty="0">
                <a:latin typeface="AngsanaUPC" panose="02020603050405020304" pitchFamily="18" charset="-34"/>
                <a:cs typeface="AngsanaUPC" panose="02020603050405020304" pitchFamily="18" charset="-34"/>
              </a:rPr>
              <a:t>ที่อยู่ปัจจุบัน</a:t>
            </a:r>
            <a:r>
              <a:rPr lang="th-TH" dirty="0">
                <a:latin typeface="AngsanaUPC" panose="02020603050405020304" pitchFamily="18" charset="-34"/>
                <a:cs typeface="AngsanaUPC" panose="02020603050405020304" pitchFamily="18" charset="-34"/>
              </a:rPr>
              <a:t> บ้านเลขที่ 51 หมู่ที่ 12 ตำบลหงส์เจริญ อำเภอท่าแซะ จังหวัดชุมพร</a:t>
            </a:r>
          </a:p>
          <a:p>
            <a:pPr algn="thaiDist"/>
            <a:r>
              <a:rPr lang="th-TH" b="1" dirty="0">
                <a:latin typeface="AngsanaUPC" panose="02020603050405020304" pitchFamily="18" charset="-34"/>
                <a:cs typeface="AngsanaUPC" panose="02020603050405020304" pitchFamily="18" charset="-34"/>
              </a:rPr>
              <a:t>แรงบันดาลในในการเป็น อสม. </a:t>
            </a:r>
            <a:r>
              <a:rPr lang="th-TH" dirty="0">
                <a:latin typeface="AngsanaUPC" panose="02020603050405020304" pitchFamily="18" charset="-34"/>
                <a:cs typeface="AngsanaUPC" panose="02020603050405020304" pitchFamily="18" charset="-34"/>
              </a:rPr>
              <a:t>มีแม่เป็นต้นแบบของ อสม. เป็นสัญลักษณ์ของพลังจิตอาสา ที่เสียสละ ช่วยเหลือผู้อื่น เป็นต้นแบบที่ดีด้านสุขภาพ ดิฉันได้เล็งเห็นความสำคัญในการดูแลสุขภาพ ของตนเอง ครอบครัว และชุมชน จึงอยากเป็นส่วนหนึ่ง ในการขับเคลื่อนและพัฒนางานด้านสุขภาพของประชาชนให้ดียิ่งขึ้น โดยทำงานด้วยหัวใจ ไม่หวังสิ่งตอบแทน นับว่า เป็นการทำงานเพื่อสังคมโดยแท้จริง</a:t>
            </a:r>
          </a:p>
        </p:txBody>
      </p:sp>
      <p:sp>
        <p:nvSpPr>
          <p:cNvPr id="28" name="กล่องข้อความ 27">
            <a:extLst>
              <a:ext uri="{FF2B5EF4-FFF2-40B4-BE49-F238E27FC236}">
                <a16:creationId xmlns:a16="http://schemas.microsoft.com/office/drawing/2014/main" id="{6EF075DE-AF39-4C9A-82CF-3DD8B309E58C}"/>
              </a:ext>
            </a:extLst>
          </p:cNvPr>
          <p:cNvSpPr txBox="1"/>
          <p:nvPr/>
        </p:nvSpPr>
        <p:spPr>
          <a:xfrm>
            <a:off x="709709" y="6810605"/>
            <a:ext cx="646077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>
                <a:latin typeface="AngsanaUPC" panose="02020603050405020304" pitchFamily="18" charset="-34"/>
                <a:cs typeface="AngsanaUPC" panose="02020603050405020304" pitchFamily="18" charset="-34"/>
              </a:rPr>
              <a:t>หลักการและเหตุผล</a:t>
            </a:r>
          </a:p>
          <a:p>
            <a:pPr algn="thaiDist"/>
            <a:r>
              <a:rPr lang="th-TH" dirty="0">
                <a:latin typeface="AngsanaUPC" panose="02020603050405020304" pitchFamily="18" charset="-34"/>
                <a:cs typeface="AngsanaUPC" panose="02020603050405020304" pitchFamily="18" charset="-34"/>
              </a:rPr>
              <a:t>        ศูนย์สาธารณสุขมูลฐานชุมชนหมู่ที่ 12 บ้านสมานมิตร ตั้งขึ้นเมื่อ ปี พ.ศ. 2546 และดำเนินการอย่าง</a:t>
            </a:r>
          </a:p>
          <a:p>
            <a:pPr algn="thaiDist"/>
            <a:r>
              <a:rPr lang="th-TH" dirty="0">
                <a:latin typeface="AngsanaUPC" panose="02020603050405020304" pitchFamily="18" charset="-34"/>
                <a:cs typeface="AngsanaUPC" panose="02020603050405020304" pitchFamily="18" charset="-34"/>
              </a:rPr>
              <a:t>ต่อเนื่อง โดยได้รับงบประมาณสนับสนุนการดําเนินงานจากงบสาธารณสุขมูลฐานชุมชนจนในการพัฒนา</a:t>
            </a:r>
          </a:p>
          <a:p>
            <a:pPr algn="thaiDist"/>
            <a:r>
              <a:rPr lang="th-TH" dirty="0">
                <a:latin typeface="AngsanaUPC" panose="02020603050405020304" pitchFamily="18" charset="-34"/>
                <a:cs typeface="AngsanaUPC" panose="02020603050405020304" pitchFamily="18" charset="-34"/>
              </a:rPr>
              <a:t>โครงสร้าง การจัดหาวัสดุที่จําเป็นในการให้บริการพื้นฐาน ได้แก่ ตู้ยา โต๊ะ เก้าอี้โดยรูปแบบของการให้บริการมีการปรับเปลี่ยนตามความเหมาะสมของบริบทชุมชน และมีการพัฒนาให้ทันสมัยตลอดเวลา จากการที่ชุมชนบ้านสมานมิตรมีการดําเนินงาน </a:t>
            </a:r>
            <a:r>
              <a:rPr lang="th-TH" dirty="0" err="1">
                <a:latin typeface="AngsanaUPC" panose="02020603050405020304" pitchFamily="18" charset="-34"/>
                <a:cs typeface="AngsanaUPC" panose="02020603050405020304" pitchFamily="18" charset="-34"/>
              </a:rPr>
              <a:t>ศส</a:t>
            </a:r>
            <a:r>
              <a:rPr lang="th-TH" dirty="0">
                <a:latin typeface="AngsanaUPC" panose="02020603050405020304" pitchFamily="18" charset="-34"/>
                <a:cs typeface="AngsanaUPC" panose="02020603050405020304" pitchFamily="18" charset="-34"/>
              </a:rPr>
              <a:t>มช. ในรูปแบบของเครือข่ายมีคณะกรรมการ มีมาตรการชุมชนที่ชัดเจน และดําเนินงานได้ประสบความสำเร็จเป็นรูปธรรม มีเครือข่ายสุขภาพประชาชนครอบคลุมทุกกลุ่มวัยและดูแลผู้สูงอายุพิการ และเพื่อให้การบริการดูแลสุขภาพเป็นไปด้วยความรวดเร็วจึงมีการจัดทำนวัตกรรม “</a:t>
            </a:r>
            <a:r>
              <a:rPr lang="en-US" dirty="0">
                <a:latin typeface="AngsanaUPC" panose="02020603050405020304" pitchFamily="18" charset="-34"/>
                <a:cs typeface="AngsanaUPC" panose="02020603050405020304" pitchFamily="18" charset="-34"/>
              </a:rPr>
              <a:t>FAST FOR TELE HEALTH” </a:t>
            </a:r>
            <a:r>
              <a:rPr lang="th-TH" dirty="0">
                <a:latin typeface="AngsanaUPC" panose="02020603050405020304" pitchFamily="18" charset="-34"/>
                <a:cs typeface="AngsanaUPC" panose="02020603050405020304" pitchFamily="18" charset="-34"/>
              </a:rPr>
              <a:t>ขึ้น</a:t>
            </a:r>
            <a:endParaRPr lang="th-TH" sz="600" dirty="0"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r>
              <a:rPr lang="th-TH" b="1" dirty="0">
                <a:latin typeface="AngsanaUPC" panose="02020603050405020304" pitchFamily="18" charset="-34"/>
                <a:cs typeface="AngsanaUPC" panose="02020603050405020304" pitchFamily="18" charset="-34"/>
              </a:rPr>
              <a:t>วัตถุประสงค์</a:t>
            </a:r>
          </a:p>
          <a:p>
            <a:pPr algn="thaiDist"/>
            <a:r>
              <a:rPr lang="th-TH" dirty="0">
                <a:latin typeface="AngsanaUPC" panose="02020603050405020304" pitchFamily="18" charset="-34"/>
                <a:cs typeface="AngsanaUPC" panose="02020603050405020304" pitchFamily="18" charset="-34"/>
              </a:rPr>
              <a:t>         เพื่อเป็นช่องทางการสื่อสารใช้ในการปรึกษาปัญหาสุขภาพระหว่างผู้มารับบริการ และหมอ</a:t>
            </a:r>
            <a:br>
              <a:rPr lang="th-TH" dirty="0">
                <a:latin typeface="AngsanaUPC" panose="02020603050405020304" pitchFamily="18" charset="-34"/>
                <a:cs typeface="AngsanaUPC" panose="02020603050405020304" pitchFamily="18" charset="-34"/>
              </a:rPr>
            </a:br>
            <a:r>
              <a:rPr lang="th-TH" dirty="0">
                <a:latin typeface="AngsanaUPC" panose="02020603050405020304" pitchFamily="18" charset="-34"/>
                <a:cs typeface="AngsanaUPC" panose="02020603050405020304" pitchFamily="18" charset="-34"/>
              </a:rPr>
              <a:t>ประจำครอบครัว คนที่ ๒ (จนท.รพ.สต.หงส์เจริญ)และหมอประจำครอบครัวคนที่ 1 (อสม.) ที่มี</a:t>
            </a:r>
            <a:br>
              <a:rPr lang="th-TH" dirty="0">
                <a:latin typeface="AngsanaUPC" panose="02020603050405020304" pitchFamily="18" charset="-34"/>
                <a:cs typeface="AngsanaUPC" panose="02020603050405020304" pitchFamily="18" charset="-34"/>
              </a:rPr>
            </a:br>
            <a:r>
              <a:rPr lang="th-TH" dirty="0">
                <a:latin typeface="AngsanaUPC" panose="02020603050405020304" pitchFamily="18" charset="-34"/>
                <a:cs typeface="AngsanaUPC" panose="02020603050405020304" pitchFamily="18" charset="-34"/>
              </a:rPr>
              <a:t>ความรวดเร็วและทันสมัย</a:t>
            </a:r>
          </a:p>
        </p:txBody>
      </p:sp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21E449BC-4D00-4B4F-BB68-EDA0FCFBAA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122" y="2555379"/>
            <a:ext cx="3021116" cy="1188540"/>
          </a:xfrm>
          <a:prstGeom prst="rect">
            <a:avLst/>
          </a:prstGeom>
        </p:spPr>
      </p:pic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CC7DA7FA-3EC3-43A8-9698-90EF4A7155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631" y="2180896"/>
            <a:ext cx="2769567" cy="1560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343465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ธีมของ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ธีมของ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ธีมของ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187</TotalTime>
  <Words>378</Words>
  <Application>Microsoft Office PowerPoint</Application>
  <PresentationFormat>กำหนดเอง</PresentationFormat>
  <Paragraphs>27</Paragraphs>
  <Slides>2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5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2</vt:i4>
      </vt:variant>
    </vt:vector>
  </HeadingPairs>
  <TitlesOfParts>
    <vt:vector size="8" baseType="lpstr">
      <vt:lpstr>AngsanaUPC</vt:lpstr>
      <vt:lpstr>Arial</vt:lpstr>
      <vt:lpstr>Calibri</vt:lpstr>
      <vt:lpstr>Calibri Light</vt:lpstr>
      <vt:lpstr>Prompt</vt:lpstr>
      <vt:lpstr>ธีมของ Office</vt:lpstr>
      <vt:lpstr>งานนำเสนอ PowerPoint</vt:lpstr>
      <vt:lpstr>งานนำเสนอ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PC</dc:creator>
  <cp:lastModifiedBy>จตุพร จันทร์สว่าง</cp:lastModifiedBy>
  <cp:revision>12</cp:revision>
  <dcterms:created xsi:type="dcterms:W3CDTF">2025-01-23T08:47:11Z</dcterms:created>
  <dcterms:modified xsi:type="dcterms:W3CDTF">2026-05-29T03:53:10Z</dcterms:modified>
</cp:coreProperties>
</file>